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8" r:id="rId6"/>
    <p:sldId id="260" r:id="rId7"/>
    <p:sldId id="271" r:id="rId8"/>
    <p:sldId id="272" r:id="rId9"/>
    <p:sldId id="262" r:id="rId10"/>
    <p:sldId id="270" r:id="rId11"/>
    <p:sldId id="263" r:id="rId12"/>
    <p:sldId id="269" r:id="rId13"/>
  </p:sldIdLst>
  <p:sldSz cx="9144000" cy="6858000" type="screen4x3"/>
  <p:notesSz cx="6858000" cy="9144000"/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9BD35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97" autoAdjust="0"/>
    <p:restoredTop sz="94660"/>
  </p:normalViewPr>
  <p:slideViewPr>
    <p:cSldViewPr snapToGrid="0">
      <p:cViewPr varScale="1">
        <p:scale>
          <a:sx n="86" d="100"/>
          <a:sy n="86" d="100"/>
        </p:scale>
        <p:origin x="-14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Blad_header_pp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25"/>
            <a:ext cx="9147175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41538"/>
            <a:ext cx="7772400" cy="14700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nl-NL" noProof="0" smtClean="0"/>
              <a:t>Klik om het opmaakprofiel te bewerken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nl-NL" noProof="0" smtClean="0"/>
              <a:t>Klik om het opmaakprofiel van de modelondertitel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fld id="{E8BCBC3C-88A8-4814-8C57-D6BF15BB4C96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79D663-2E2D-4045-95D9-8EFCB4C9D065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77E1A1-FFA3-4206-9C8A-AD0618700450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4A50DC-B188-435F-B8B5-C0EE12480699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6941F9-150E-4BF0-98F5-E8A8E8414956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957240-48A3-4332-85BD-65712B537A3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AA35FC-AFFD-4D03-BF5B-19D3A5EA2D3B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84D822-6315-4FE3-9286-58B169BCAD9F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8FFA28-76A8-44FF-90A7-525173842F79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0FBADF-E304-46CA-A034-0080D2660C0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B7F3A3-4837-47B7-8B82-88FD42969DB1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Blad_footer_ppt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146800"/>
            <a:ext cx="914717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0" descr="Blad_footer_ppt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175" y="365125"/>
            <a:ext cx="914717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het opmaakprofiel te bewerken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de opmaakprofielen van de modeltekst te bewerken</a:t>
            </a:r>
          </a:p>
          <a:p>
            <a:pPr lvl="1"/>
            <a:r>
              <a:rPr lang="nl-NL" altLang="nl-NL" smtClean="0"/>
              <a:t>Tweede niveau</a:t>
            </a:r>
          </a:p>
          <a:p>
            <a:pPr lvl="2"/>
            <a:r>
              <a:rPr lang="nl-NL" altLang="nl-NL" smtClean="0"/>
              <a:t>Derde niveau</a:t>
            </a:r>
          </a:p>
          <a:p>
            <a:pPr lvl="3"/>
            <a:r>
              <a:rPr lang="nl-NL" altLang="nl-NL" smtClean="0"/>
              <a:t>Vierde niveau</a:t>
            </a:r>
          </a:p>
          <a:p>
            <a:pPr lvl="4"/>
            <a:r>
              <a:rPr lang="nl-NL" altLang="nl-NL" smtClean="0"/>
              <a:t>Vijfde niveau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5D44CE8C-0DE0-490A-8845-3014B496B673}" type="slidenum">
              <a:rPr lang="nl-NL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Impac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Impac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Impac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Impac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Impac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Impac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Impac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Impac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46238" y="2141538"/>
            <a:ext cx="6811962" cy="1470025"/>
          </a:xfrm>
        </p:spPr>
        <p:txBody>
          <a:bodyPr/>
          <a:lstStyle/>
          <a:p>
            <a:pPr eaLnBrk="1" hangingPunct="1"/>
            <a:r>
              <a:rPr lang="nl-NL" altLang="nl-NL" smtClean="0"/>
              <a:t>Bemiddelingscommissie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nl-NL" altLang="nl-NL" sz="4800" b="1" smtClean="0"/>
              <a:t>Regio </a:t>
            </a:r>
          </a:p>
          <a:p>
            <a:pPr eaLnBrk="1" hangingPunct="1"/>
            <a:r>
              <a:rPr lang="nl-NL" altLang="nl-NL" sz="4800" b="1" smtClean="0"/>
              <a:t>Roadshow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Wat willen wij van jullie?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 sz="2800" smtClean="0"/>
              <a:t>Onze oren en ogen zijn in de regio</a:t>
            </a:r>
          </a:p>
          <a:p>
            <a:pPr eaLnBrk="1" hangingPunct="1"/>
            <a:r>
              <a:rPr lang="nl-NL" altLang="nl-NL" sz="2800" smtClean="0"/>
              <a:t>Vertrouwenspersoon aanwijzen in de regio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Wat willen jullie van ons?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 sz="2800" smtClean="0"/>
              <a:t>Welke wensen hebben jullie op dit moment voor ondersteuning door het Bemiddelingsteam?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endParaRPr lang="nl-NL" altLang="nl-NL" sz="5400" smtClean="0"/>
          </a:p>
          <a:p>
            <a:pPr marL="0" indent="0" eaLnBrk="1" hangingPunct="1">
              <a:buFontTx/>
              <a:buNone/>
            </a:pPr>
            <a:r>
              <a:rPr lang="nl-NL" altLang="nl-NL" sz="5400" smtClean="0"/>
              <a:t>  Vragen of opmerkingen?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Waarom een Roadshow?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 sz="2800" smtClean="0"/>
              <a:t>De Bemiddelingscommissie bestaat sinds 2010</a:t>
            </a:r>
          </a:p>
          <a:p>
            <a:pPr eaLnBrk="1" hangingPunct="1"/>
            <a:r>
              <a:rPr lang="nl-NL" altLang="nl-NL" sz="2800" smtClean="0"/>
              <a:t>Veel vrijwilligers in de regio hebben van haar gehoord, maar niet iedereen</a:t>
            </a:r>
          </a:p>
          <a:p>
            <a:pPr eaLnBrk="1" hangingPunct="1"/>
            <a:r>
              <a:rPr lang="nl-NL" altLang="nl-NL" sz="2800" smtClean="0"/>
              <a:t>Ze wordt (te) laat ingeschakeld</a:t>
            </a:r>
          </a:p>
          <a:p>
            <a:pPr eaLnBrk="1" hangingPunct="1"/>
            <a:r>
              <a:rPr lang="nl-NL" altLang="nl-NL" sz="2800" smtClean="0"/>
              <a:t>Weinigen weten haar te vinden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Wat doet de Bemiddelingscommissie?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 sz="2800" smtClean="0"/>
              <a:t>Bemiddeling bij (bijna) conflicten</a:t>
            </a:r>
          </a:p>
          <a:p>
            <a:pPr eaLnBrk="1" hangingPunct="1"/>
            <a:r>
              <a:rPr lang="nl-NL" altLang="nl-NL" sz="2800" smtClean="0"/>
              <a:t>Op alle niveaus, landelijk, regionaal, lokaal, binnen een groep</a:t>
            </a:r>
          </a:p>
          <a:p>
            <a:pPr eaLnBrk="1" hangingPunct="1"/>
            <a:r>
              <a:rPr lang="nl-NL" altLang="nl-NL" sz="2800" smtClean="0"/>
              <a:t>Ook tussen Scouting en een partij buiten Scouting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Waarom bemiddelen?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 sz="2200" smtClean="0"/>
              <a:t>Een conflict kan alleen worden opgelost door de inzet van de betrokken partijen</a:t>
            </a:r>
          </a:p>
          <a:p>
            <a:pPr eaLnBrk="1" hangingPunct="1"/>
            <a:r>
              <a:rPr lang="nl-NL" altLang="nl-NL" sz="2200" smtClean="0"/>
              <a:t>Conflicten kunnen anders blijven ‘doorsudderen’ en terug komen</a:t>
            </a:r>
          </a:p>
          <a:p>
            <a:pPr eaLnBrk="1" hangingPunct="1"/>
            <a:r>
              <a:rPr lang="nl-NL" altLang="nl-NL" sz="2200" smtClean="0"/>
              <a:t>Een oplossing zonder bemiddeling houdt meestal in verlies van mens(en) en menskracht</a:t>
            </a:r>
          </a:p>
          <a:p>
            <a:pPr eaLnBrk="1" hangingPunct="1"/>
            <a:r>
              <a:rPr lang="nl-NL" altLang="nl-NL" sz="2200" smtClean="0"/>
              <a:t>Na een formele uitspraak over een geschil heeft de onderlinge samenwerking vrijwel steeds onherstelbare schade </a:t>
            </a:r>
          </a:p>
          <a:p>
            <a:pPr eaLnBrk="1" hangingPunct="1"/>
            <a:r>
              <a:rPr lang="nl-NL" altLang="nl-NL" sz="2200" smtClean="0"/>
              <a:t>De meeste conflicten zijn goed te bemiddelen</a:t>
            </a:r>
          </a:p>
          <a:p>
            <a:pPr eaLnBrk="1" hangingPunct="1"/>
            <a:r>
              <a:rPr lang="nl-NL" altLang="nl-NL" sz="2200" smtClean="0"/>
              <a:t>Wanneer de bemiddeling geslaagd is, is de oplossing meestal ook blijvend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Hoe kom je bij ons terecht?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 sz="2800" smtClean="0"/>
              <a:t>Neem contact op met een medewerker van het Landelijk Servicecentrum, deze geeft alle benodigde informatie door aan de Bemiddelingscommissie</a:t>
            </a:r>
          </a:p>
          <a:p>
            <a:pPr eaLnBrk="1" hangingPunct="1"/>
            <a:r>
              <a:rPr lang="nl-NL" altLang="nl-NL" sz="2800" smtClean="0"/>
              <a:t>Wanneer een </a:t>
            </a:r>
            <a:r>
              <a:rPr lang="nl-NL" altLang="nl-NL" sz="2800" b="1" smtClean="0"/>
              <a:t>Geschil</a:t>
            </a:r>
            <a:r>
              <a:rPr lang="nl-NL" altLang="nl-NL" sz="2800" smtClean="0"/>
              <a:t> wordt aangemeld, worden de betrokken partijen eerst benaderd voor bemiddeling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Wat gebeurt er bij bemiddeling?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3038"/>
            <a:ext cx="8229600" cy="4683125"/>
          </a:xfrm>
        </p:spPr>
        <p:txBody>
          <a:bodyPr/>
          <a:lstStyle/>
          <a:p>
            <a:pPr eaLnBrk="1" hangingPunct="1"/>
            <a:r>
              <a:rPr lang="nl-NL" altLang="nl-NL" sz="2400" smtClean="0"/>
              <a:t>Controleren of de zaak in aanmerking komt voor bemiddeling</a:t>
            </a:r>
          </a:p>
          <a:p>
            <a:pPr eaLnBrk="1" hangingPunct="1"/>
            <a:r>
              <a:rPr lang="nl-NL" altLang="nl-NL" sz="2400" smtClean="0"/>
              <a:t>Inventariseren of de betrokken personen bemiddeld willen worden </a:t>
            </a:r>
          </a:p>
          <a:p>
            <a:pPr eaLnBrk="1" hangingPunct="1"/>
            <a:r>
              <a:rPr lang="nl-NL" altLang="nl-NL" sz="2400" smtClean="0"/>
              <a:t>Afspraak maken voor een eerste bemiddelingsgesprek</a:t>
            </a:r>
          </a:p>
          <a:p>
            <a:pPr eaLnBrk="1" hangingPunct="1"/>
            <a:r>
              <a:rPr lang="nl-NL" altLang="nl-NL" sz="2400" smtClean="0"/>
              <a:t>Informeren naast-hogere niveau dat er een bemiddeling plaatsvindt</a:t>
            </a:r>
          </a:p>
          <a:p>
            <a:pPr eaLnBrk="1" hangingPunct="1"/>
            <a:r>
              <a:rPr lang="nl-NL" altLang="nl-NL" sz="2400" smtClean="0"/>
              <a:t>Voeren van een eerste bemiddelingsgesprek:</a:t>
            </a:r>
          </a:p>
          <a:p>
            <a:pPr lvl="1" eaLnBrk="1" hangingPunct="1"/>
            <a:r>
              <a:rPr lang="nl-NL" altLang="nl-NL" sz="2400" smtClean="0"/>
              <a:t>Vragen, doorvragen en samenvatten</a:t>
            </a:r>
          </a:p>
          <a:p>
            <a:pPr lvl="1" eaLnBrk="1" hangingPunct="1"/>
            <a:r>
              <a:rPr lang="nl-NL" altLang="nl-NL" sz="2400" smtClean="0"/>
              <a:t>Wat zit er achter?</a:t>
            </a:r>
          </a:p>
          <a:p>
            <a:pPr lvl="1" eaLnBrk="1" hangingPunct="1"/>
            <a:r>
              <a:rPr lang="nl-NL" altLang="nl-NL" sz="2400" smtClean="0"/>
              <a:t>Wat is het belang?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Wat gebeurt er verder?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22400"/>
            <a:ext cx="8229600" cy="4703763"/>
          </a:xfrm>
        </p:spPr>
        <p:txBody>
          <a:bodyPr/>
          <a:lstStyle/>
          <a:p>
            <a:pPr eaLnBrk="1" hangingPunct="1"/>
            <a:r>
              <a:rPr lang="nl-NL" altLang="nl-NL" sz="2400" smtClean="0"/>
              <a:t>Voeren van eventuele vervolggesprekken</a:t>
            </a:r>
          </a:p>
          <a:p>
            <a:pPr eaLnBrk="1" hangingPunct="1"/>
            <a:r>
              <a:rPr lang="nl-NL" altLang="nl-NL" sz="2400" smtClean="0"/>
              <a:t>Vastleggen van de uitkomst en mogelijke vervolgafspraken, voor de betrokken partijen en Scouting Nederland</a:t>
            </a:r>
          </a:p>
          <a:p>
            <a:pPr eaLnBrk="1" hangingPunct="1"/>
            <a:r>
              <a:rPr lang="nl-NL" altLang="nl-NL" sz="2400" smtClean="0"/>
              <a:t>Wanneer bemiddeling niets oplevert staat de weg naar de Geschillencommissie en eventueel de Commissie van Beroep nog altijd open</a:t>
            </a:r>
          </a:p>
          <a:p>
            <a:pPr eaLnBrk="1" hangingPunct="1"/>
            <a:r>
              <a:rPr lang="nl-NL" altLang="nl-NL" sz="2400" smtClean="0"/>
              <a:t>Bieden van nazorg, afhankelijk van de afspraken</a:t>
            </a:r>
          </a:p>
          <a:p>
            <a:pPr eaLnBrk="1" hangingPunct="1"/>
            <a:endParaRPr lang="nl-NL" altLang="nl-NL" sz="2400" smtClean="0"/>
          </a:p>
          <a:p>
            <a:pPr eaLnBrk="1" hangingPunct="1"/>
            <a:r>
              <a:rPr lang="nl-NL" altLang="nl-NL" sz="2400" smtClean="0"/>
              <a:t>Opmerking: Hier zijn geen kosten aan verbonden</a:t>
            </a:r>
          </a:p>
          <a:p>
            <a:pPr eaLnBrk="1" hangingPunct="1"/>
            <a:endParaRPr lang="nl-NL" altLang="nl-NL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Wie zijn wij?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22400"/>
            <a:ext cx="8229600" cy="4703763"/>
          </a:xfrm>
        </p:spPr>
        <p:txBody>
          <a:bodyPr/>
          <a:lstStyle/>
          <a:p>
            <a:pPr eaLnBrk="1" hangingPunct="1"/>
            <a:r>
              <a:rPr lang="nl-NL" altLang="nl-NL" sz="2400" smtClean="0"/>
              <a:t>Alle bemiddelaars zijn vrijwilligers</a:t>
            </a:r>
          </a:p>
          <a:p>
            <a:pPr eaLnBrk="1" hangingPunct="1"/>
            <a:r>
              <a:rPr lang="nl-NL" altLang="nl-NL" sz="2400" smtClean="0"/>
              <a:t>Met een uitgebreide Scouting-achtergrond</a:t>
            </a:r>
          </a:p>
          <a:p>
            <a:pPr eaLnBrk="1" hangingPunct="1"/>
            <a:r>
              <a:rPr lang="nl-NL" altLang="nl-NL" sz="2400" smtClean="0"/>
              <a:t>Beslist geen juristen</a:t>
            </a:r>
          </a:p>
          <a:p>
            <a:pPr eaLnBrk="1" hangingPunct="1"/>
            <a:r>
              <a:rPr lang="nl-NL" altLang="nl-NL" sz="2400" smtClean="0"/>
              <a:t>Kennis en ervaring op het gebied van mensen en communicatie</a:t>
            </a:r>
          </a:p>
          <a:p>
            <a:pPr eaLnBrk="1" hangingPunct="1"/>
            <a:r>
              <a:rPr lang="nl-NL" altLang="nl-NL" sz="2400" smtClean="0"/>
              <a:t>Interne opleiding op het gebied van bemiddelen</a:t>
            </a:r>
          </a:p>
          <a:p>
            <a:pPr eaLnBrk="1" hangingPunct="1"/>
            <a:r>
              <a:rPr lang="nl-NL" altLang="nl-NL" sz="2400" smtClean="0"/>
              <a:t>We zitten door het hele land</a:t>
            </a:r>
          </a:p>
          <a:p>
            <a:pPr eaLnBrk="1" hangingPunct="1"/>
            <a:endParaRPr lang="nl-NL" altLang="nl-NL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Wat doen we niet bij de bemiddeling?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 sz="2800" smtClean="0"/>
              <a:t>Droevige situaties (LOT)</a:t>
            </a:r>
          </a:p>
          <a:p>
            <a:pPr eaLnBrk="1" hangingPunct="1"/>
            <a:r>
              <a:rPr lang="nl-NL" altLang="nl-NL" sz="2800" smtClean="0"/>
              <a:t>Ongewenste intimiteiten (Protocol ongewenst gedrag en/of LOT)</a:t>
            </a:r>
          </a:p>
          <a:p>
            <a:pPr eaLnBrk="1" hangingPunct="1"/>
            <a:r>
              <a:rPr lang="nl-NL" altLang="nl-NL" sz="2800" smtClean="0"/>
              <a:t>Financiële malversaties</a:t>
            </a:r>
          </a:p>
          <a:p>
            <a:pPr eaLnBrk="1" hangingPunct="1"/>
            <a:r>
              <a:rPr lang="nl-NL" altLang="nl-NL" sz="2800" smtClean="0"/>
              <a:t>Alle overige situaties die tegen de Nederlandse wet ingaan</a:t>
            </a:r>
          </a:p>
          <a:p>
            <a:pPr eaLnBrk="1" hangingPunct="1"/>
            <a:endParaRPr lang="nl-NL" altLang="nl-NL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_Blad">
  <a:themeElements>
    <a:clrScheme name="PPT_Bla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PT_Blad">
      <a:majorFont>
        <a:latin typeface="Impact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Bl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_Bl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_Bla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_Bla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_Bla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_Bla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_Bla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_Bla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_Bla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_Bla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_Bla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_Bla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</TotalTime>
  <Words>414</Words>
  <Application>Microsoft Office PowerPoint</Application>
  <PresentationFormat>Diavoorstelling (4:3)</PresentationFormat>
  <Paragraphs>57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Impact</vt:lpstr>
      <vt:lpstr>Calibri</vt:lpstr>
      <vt:lpstr>PPT_Blad</vt:lpstr>
      <vt:lpstr>Bemiddelingscommissie</vt:lpstr>
      <vt:lpstr>Waarom een Roadshow?</vt:lpstr>
      <vt:lpstr>Wat doet de Bemiddelingscommissie?</vt:lpstr>
      <vt:lpstr>Waarom bemiddelen?</vt:lpstr>
      <vt:lpstr>Hoe kom je bij ons terecht?</vt:lpstr>
      <vt:lpstr>Wat gebeurt er bij bemiddeling?</vt:lpstr>
      <vt:lpstr>Wat gebeurt er verder?</vt:lpstr>
      <vt:lpstr>Wie zijn wij?</vt:lpstr>
      <vt:lpstr>Wat doen we niet bij de bemiddeling?</vt:lpstr>
      <vt:lpstr>Wat willen wij van jullie?</vt:lpstr>
      <vt:lpstr>Wat willen jullie van ons?</vt:lpstr>
      <vt:lpstr>Dia 12</vt:lpstr>
    </vt:vector>
  </TitlesOfParts>
  <Company>Scouting Nederland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mba</dc:creator>
  <cp:lastModifiedBy>Martin</cp:lastModifiedBy>
  <cp:revision>27</cp:revision>
  <dcterms:created xsi:type="dcterms:W3CDTF">2010-09-07T09:24:07Z</dcterms:created>
  <dcterms:modified xsi:type="dcterms:W3CDTF">2017-12-28T11:23:42Z</dcterms:modified>
</cp:coreProperties>
</file>